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52917" y="403449"/>
            <a:ext cx="9363635" cy="4402231"/>
          </a:xfrm>
          <a:prstGeom prst="rect">
            <a:avLst/>
          </a:prstGeom>
        </p:spPr>
        <p:txBody>
          <a:bodyPr wrap="square">
            <a:spAutoFit/>
          </a:bodyPr>
          <a:lstStyle/>
          <a:p>
            <a:pPr algn="ctr">
              <a:lnSpc>
                <a:spcPct val="150000"/>
              </a:lnSpc>
              <a:spcAft>
                <a:spcPts val="0"/>
              </a:spcAft>
            </a:pPr>
            <a:r>
              <a:rPr lang="ru-RU" sz="24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Тема </a:t>
            </a:r>
            <a:r>
              <a:rPr lang="ru-RU" sz="2400" b="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a:t>
            </a:r>
            <a:r>
              <a:rPr lang="ru-RU" sz="24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Идентификация и концептуальные направления анализа рисков</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solidFill>
                  <a:srgbClr val="000000"/>
                </a:solidFill>
                <a:latin typeface="BookAntiqua"/>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Содержание идентификации и анализа рисков</a:t>
            </a:r>
            <a:endParaRPr lang="ru-RU" sz="16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2. Этапы идентификации и анализа рисков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Принципы информационного обеспечения системы управления риском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4. Внешние и внутренние источники информации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5. Источники информации для идентификации риска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6. Информационная </a:t>
            </a:r>
            <a:r>
              <a:rPr lang="ru-RU" sz="2000" dirty="0" smtClean="0">
                <a:latin typeface="Times New Roman" panose="02020603050405020304" pitchFamily="18" charset="0"/>
                <a:ea typeface="Calibri" panose="020F0502020204030204" pitchFamily="34" charset="0"/>
                <a:cs typeface="Times New Roman" panose="02020603050405020304" pitchFamily="18" charset="0"/>
              </a:rPr>
              <a:t>система</a:t>
            </a:r>
            <a:endParaRPr lang="ru-RU"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4679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3976" y="368948"/>
            <a:ext cx="9995647" cy="6555641"/>
          </a:xfrm>
          <a:prstGeom prst="rect">
            <a:avLst/>
          </a:prstGeom>
        </p:spPr>
        <p:txBody>
          <a:bodyPr wrap="square">
            <a:spAutoFit/>
          </a:bodyPr>
          <a:lstStyle/>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Подобное исследование включает также проведение таких процедур, как аудит безопасности, т.е. всестороннее исследование бизнеса фирмы, методов принятия решений и используемых технологий с целью выявления и анализа рисков, которым они подвержены.</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В ряде случаев не все перечисленные этапы реализуются в практике риск-менеджмента конкретных фирм, но наиболее полный и комплексный вариант включает все три этапа. Как правило, это характерно для крупных фирм, занимающихся сложным бизнесом.</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5638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03293" y="0"/>
            <a:ext cx="10183906" cy="6740307"/>
          </a:xfrm>
          <a:prstGeom prst="rect">
            <a:avLst/>
          </a:prstGeom>
        </p:spPr>
        <p:txBody>
          <a:bodyPr wrap="square">
            <a:spAutoFit/>
          </a:bodyPr>
          <a:lstStyle/>
          <a:p>
            <a:pPr algn="just">
              <a:lnSpc>
                <a:spcPct val="150000"/>
              </a:lnSpc>
              <a:spcAft>
                <a:spcPts val="0"/>
              </a:spcAft>
            </a:pPr>
            <a:r>
              <a:rPr lang="ru-RU"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Принципы информационного обеспечения системы управления риском</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Информация является ключевым аспектом при идентификации и анализе риска, так как ее наличие позволяет в дальнейшем принимать правильные решения в условиях риска и неопределенности. Объем и содержание необходимой информации зависят от конкретных условий, но они должны определяться рядом важных принципов.</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Полезность информации.</a:t>
            </a:r>
            <a:r>
              <a:rPr lang="ru-RU" sz="2400" dirty="0">
                <a:latin typeface="Times New Roman" panose="02020603050405020304" pitchFamily="18" charset="0"/>
                <a:ea typeface="Calibri" panose="020F0502020204030204" pitchFamily="34" charset="0"/>
                <a:cs typeface="Times New Roman" panose="02020603050405020304" pitchFamily="18" charset="0"/>
              </a:rPr>
              <a:t> Принцип полезности состоит в том, что для принятия решений необходимо использовать лишь ту информацию, которая действительно необходима для этого. Получение избыточной (излишней) информации означает непроизводительную растрату ресурсов.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6264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8823" y="117693"/>
            <a:ext cx="10358717" cy="6740307"/>
          </a:xfrm>
          <a:prstGeom prst="rect">
            <a:avLst/>
          </a:prstGeom>
        </p:spPr>
        <p:txBody>
          <a:bodyPr wrap="square">
            <a:spAutoFit/>
          </a:bodyPr>
          <a:lstStyle/>
          <a:p>
            <a:pPr indent="449580" algn="just">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Эффективность управления риском.</a:t>
            </a:r>
            <a:r>
              <a:rPr lang="ru-RU" sz="2400" dirty="0">
                <a:latin typeface="Times New Roman" panose="02020603050405020304" pitchFamily="18" charset="0"/>
                <a:ea typeface="Calibri" panose="020F0502020204030204" pitchFamily="34" charset="0"/>
                <a:cs typeface="Times New Roman" panose="02020603050405020304" pitchFamily="18" charset="0"/>
              </a:rPr>
              <a:t> Принцип эффективности представляет собой требование, согласно которому затраты на управление риском (включая стоимость получаемой для этого информации) не должны превышать эффект от снижения риска и его неблагоприятных последствий. Это, в частности, означает, что следует учитывать ограничения на затраты, связанные с получением информации.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Доступность информации.</a:t>
            </a:r>
            <a:r>
              <a:rPr lang="ru-RU" sz="2400" dirty="0">
                <a:latin typeface="Times New Roman" panose="02020603050405020304" pitchFamily="18" charset="0"/>
                <a:ea typeface="Calibri" panose="020F0502020204030204" pitchFamily="34" charset="0"/>
                <a:cs typeface="Times New Roman" panose="02020603050405020304" pitchFamily="18" charset="0"/>
              </a:rPr>
              <a:t> Принцип доступности информации подразумевает учет простоты ее получения. При этом не следует путать доступность с дешевизной информации: первое является характеристикой наличия данных и связано с исследованием источников информации, а второе относится к количеству ресурсов (в первую очередь финансовых), которые нужно потратить на получение соответствующей информации.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8151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4316" y="1027855"/>
            <a:ext cx="10035989" cy="4465133"/>
          </a:xfrm>
          <a:prstGeom prst="rect">
            <a:avLst/>
          </a:prstGeom>
        </p:spPr>
        <p:txBody>
          <a:bodyPr wrap="square">
            <a:spAutoFit/>
          </a:bodyPr>
          <a:lstStyle/>
          <a:p>
            <a:pPr indent="449580" algn="just">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Достоверность информации.</a:t>
            </a:r>
            <a:r>
              <a:rPr lang="ru-RU" sz="2400" dirty="0">
                <a:latin typeface="Times New Roman" panose="02020603050405020304" pitchFamily="18" charset="0"/>
                <a:ea typeface="Calibri" panose="020F0502020204030204" pitchFamily="34" charset="0"/>
                <a:cs typeface="Times New Roman" panose="02020603050405020304" pitchFamily="18" charset="0"/>
              </a:rPr>
              <a:t> Принцип достоверности заключается в учете степени доверия к тем или иным источникам информации при их использовании для анализа рисков. Понятно, что данные, характеризующиеся низкой степенью доверия, должны в меньшей степени влиять на процесс принятия решений или даже быть полностью исключены из этого процесса. Последнее, правда, не всегда целесообразно, так как в условиях дефицита информации некоторые полезные сведения можно получить даже из не вполне достоверных источников.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1092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7083" y="664348"/>
            <a:ext cx="10116670" cy="5573129"/>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Указанные принципы отчасти являются противоречивыми. Например, принцип доступности информации может не согласоваться с принципом полезности или достоверности, так как имеющаяся в наличии информация не обязана содержать сведения, необходимые для принятия решения по управлению риском. Таким образом, источники информации и поступающие из них сведения должны быть предварительно проанализированы на соответствие указанным принципам, причем такой анализ должен быть комплексным. Целью анализа является достижение такой ситуации со сбором и обработкой данных, для которой характерен определенный компромисс между перечисленными принципами.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8956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49505" y="381741"/>
            <a:ext cx="10224247" cy="6186309"/>
          </a:xfrm>
          <a:prstGeom prst="rect">
            <a:avLst/>
          </a:prstGeom>
        </p:spPr>
        <p:txBody>
          <a:bodyPr wrap="square">
            <a:spAutoFit/>
          </a:bodyPr>
          <a:lstStyle/>
          <a:p>
            <a:pPr algn="ctr">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4. Внешние и внутренние источники информации</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Наиболее адекватной информацией по данному риску является прошлая статистика по соответствующему объекту, т.е. данные, полученные из внутренних источников. Это связано с тем, что такие данные учтут все специфические особенности функционирования и развития изучаемого объекта, включая те, которые важны для анализа рисков (климатические и географические условия, особенности технологии, конъюнктура рынков сырья и готовой продукции, специфика управления и т. п.). Поэтому сбор и обработка такого рода информации о своем бизнесе является чрезвычайно важным аспектом эффективного управления риском.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464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36058" y="758696"/>
            <a:ext cx="10089777" cy="5632311"/>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Вместе с тем в ряде случаев нельзя ограничиться только информацией из внутренних источников, что связано с возможными недостатками таких данных. Среди них можно назвать:</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изменение тенденций. Прогнозирование на основе прошлой статистики всегда базируется на предположении о том, что тенденции, наблюдаемые в прошлом, в той или иной степени сохранятся и в будущем. Однако их изменение может существенно ограничить полезность собранных данных. Так, статистика российских предприятий начала 90х годов XX в. вряд ли может быть использована для прогнозирования в настоящий момент.</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6441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91552" y="1189002"/>
            <a:ext cx="10089777" cy="5019131"/>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ограниченность объема информации. Если менеджер по управлению риском имеет дело с качественной информацией, то ограниченность ее объема означает отсутствие у него полной картины возникновения ущерба, что чревато возможностью принятия ошибочного решения. В случае использования количественных данных для получения статистически достоверного прогноза (в том числе для анализа будущих рисков) необходимо обеспечить определенный объем таких данных. На практике часто возникают ситуации, когда по разным причинам невозможно получить необходимый объем информации.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959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7082" y="475653"/>
            <a:ext cx="10103224" cy="6132063"/>
          </a:xfrm>
          <a:prstGeom prst="rect">
            <a:avLst/>
          </a:prstGeom>
        </p:spPr>
        <p:txBody>
          <a:bodyPr wrap="square">
            <a:spAutoFit/>
          </a:bodyPr>
          <a:lstStyle/>
          <a:p>
            <a:pPr indent="449580"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искажение наблюдаемых данных. Хотя ранее было сказано о том, что внутренние источники информации наиболее адекватны исследуемому объекту, наблюдаемые данные не свободны от некоторых искажений. Это может быть связано как со случайными колебаниями статистики, так и с ошибками наблюдения. Тем не менее, существует, по крайней мере, одна причина систематических искажений. Она связана с тем фактом, что большой или даже катастрофический ущерб со значительной вероятностью приведет к ликвидации соответствующей фирмы (следовательно, продолжение получения статистики по возникновению средних и мелких ущербов) может свидетельствовать о том, что большой или катастрофический ущерб еще не наступил. Поэтому статистика исследуемой компании, возможно, будет смещена в область ущерба небольшого размера.</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1074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57081" y="529659"/>
            <a:ext cx="9995647" cy="6127127"/>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Таким образом, для преодоления указанных недостатков внутренние источники данных должны быть дополнены сведениями из внешних источников информации, напрямую не связанных с деятельностью данной фирмы. К таким источникам могут относиться: отраслевая статистика, данные, полученные из анализа деятельности конкурентов, сведения об авариях, произошедших в других странах и т. п. Конечно, подобная информация может не вполне соответствовать качественной характеристике изучаемого объекта или риска, но в условиях дефицита информации она также может дать знания, важные для принятия решений в области управления риском (например, о том, какие поправки следует внести в статистику, полученную из внутренних источников).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7955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33600" y="799037"/>
            <a:ext cx="9672918" cy="5632311"/>
          </a:xfrm>
          <a:prstGeom prst="rect">
            <a:avLst/>
          </a:prstGeom>
        </p:spPr>
        <p:txBody>
          <a:bodyPr wrap="square">
            <a:spAutoFit/>
          </a:bodyPr>
          <a:lstStyle/>
          <a:p>
            <a:pPr algn="ctr">
              <a:lnSpc>
                <a:spcPct val="150000"/>
              </a:lnSpc>
              <a:spcAft>
                <a:spcPts val="0"/>
              </a:spcAft>
            </a:pPr>
            <a:r>
              <a:rPr lang="ru-RU"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Содержание идентификации и анализа рисков</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ru-RU" sz="2400" dirty="0">
                <a:solidFill>
                  <a:srgbClr val="000000"/>
                </a:solidFill>
                <a:latin typeface="BookAntiqua"/>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Идентификация и анализ рисков являются ключевым элементом процесса управления риском. От их правильной организации в значительной степени зависит, насколько эффективными будут дальнейшие решения и, в конечном итоге, удастся ли фирме в достаточной мере защититься от угрожающих ей рисков. Поэтому исследование особенностей данной области риск-менеджмента и их учет в практической деятельности менеджера по рискам являются важным этапом для понимания всей системы управления.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3812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0870" y="344908"/>
            <a:ext cx="9968753" cy="6073842"/>
          </a:xfrm>
          <a:prstGeom prst="rect">
            <a:avLst/>
          </a:prstGeom>
        </p:spPr>
        <p:txBody>
          <a:bodyPr wrap="square">
            <a:spAutoFit/>
          </a:bodyPr>
          <a:lstStyle/>
          <a:p>
            <a:pPr algn="ctr">
              <a:lnSpc>
                <a:spcPct val="107000"/>
              </a:lnSpc>
              <a:spcAft>
                <a:spcPts val="80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5. Источники информации для идентификации риска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Особенности рисков будут проявляться в том, из каких источников можно получить информацию о них и каково будет содержание этой информации. Иными словами, состав и структура данных по разным рискам могут сильно различаться. Поэтому информационное обеспечение процесса управления рисками представляет собой самостоятельную специфическую проблему.</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Тем не менее, не останавливаясь на анализе конкретных рисков, можно выделить некоторые общие группы источников информации, к которым может обращаться менеджер по рискам. Среди них:</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2880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91552" y="328390"/>
            <a:ext cx="10103223" cy="6486519"/>
          </a:xfrm>
          <a:prstGeom prst="rect">
            <a:avLst/>
          </a:prstGeom>
        </p:spPr>
        <p:txBody>
          <a:bodyPr wrap="square">
            <a:spAutoFit/>
          </a:bodyPr>
          <a:lstStyle/>
          <a:p>
            <a:pPr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 организационная схема и схема принятия решений в изучаемой фирме. Подобная информация дает некоторые представления о сферах деятельности фирмы, о взаимодействии подразделений, в том числе с точки зрения получения и распределения доходов, а также анализа издержек (выделение центров получения прибыли и центров издержек), и о специфике распределения ответственности за принятие и исполнение управленческих решений. Это позволяет сформировать первичное представление о портфеле рисков и предварительно выявить узкие места в деятельности изучаемой фирмы;</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2849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00835" y="934161"/>
            <a:ext cx="9726706" cy="5193858"/>
          </a:xfrm>
          <a:prstGeom prst="rect">
            <a:avLst/>
          </a:prstGeom>
        </p:spPr>
        <p:txBody>
          <a:bodyPr wrap="square">
            <a:spAutoFit/>
          </a:bodyPr>
          <a:lstStyle/>
          <a:p>
            <a:pPr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 схемы денежных, ресурсных и информационных потоков. Такая информация полезна для понимания особенностей технологии производства, снабжения и продаж данной фирмы, а также специфики ее управления (включая финансовый менеджмент). Степень подробности соответствующих схем должна определяться особенностями анализируемых рисков, в частности, уровнем их реализации и появления экономического ущерба;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8763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0871" y="826148"/>
            <a:ext cx="10009094" cy="5429628"/>
          </a:xfrm>
          <a:prstGeom prst="rect">
            <a:avLst/>
          </a:prstGeom>
        </p:spPr>
        <p:txBody>
          <a:bodyPr wrap="square">
            <a:spAutoFit/>
          </a:bodyPr>
          <a:lstStyle/>
          <a:p>
            <a:pPr algn="just">
              <a:lnSpc>
                <a:spcPct val="150000"/>
              </a:lnSpc>
              <a:spcAft>
                <a:spcPts val="0"/>
              </a:spcAft>
            </a:pPr>
            <a:r>
              <a:rPr lang="ru-RU" sz="2600" dirty="0">
                <a:latin typeface="Times New Roman" panose="02020603050405020304" pitchFamily="18" charset="0"/>
                <a:ea typeface="Calibri" panose="020F0502020204030204" pitchFamily="34" charset="0"/>
                <a:cs typeface="Times New Roman" panose="02020603050405020304" pitchFamily="18" charset="0"/>
              </a:rPr>
              <a:t>• опросы, опросные листы. Этот источник информации способствует вовлечению в процесс идентификации и анализа рисков опыта и знаний людей, непосредственно сталкивающихся с ними в своей повседневной работе, что позволяет более ответственно и глубоко проводить подобное исследование. Объем и качество информации, полученной в рамках такого источника, будут зависеть от дизайна вопросов и метода проведения опроса. Однако в целом можно сказать, что соответствующие данные могут быть полезны как для качественного, так и для количественного анализа рисков;</a:t>
            </a:r>
            <a:endParaRPr lang="ru-RU"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5179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7424" y="624225"/>
            <a:ext cx="9968752" cy="5019131"/>
          </a:xfrm>
          <a:prstGeom prst="rect">
            <a:avLst/>
          </a:prstGeom>
        </p:spPr>
        <p:txBody>
          <a:bodyPr wrap="square">
            <a:spAutoFit/>
          </a:bodyPr>
          <a:lstStyle/>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статистика. Фактически здесь имеется в виду целый набор источников числовых данных о бизнесе, получаемых как извне (например, конъюнктурная информация), так и по результатам анализа собственных операций. Статистика является ключевым элементом количественной оценки риска, так что ее получение и последующая обработка являются важной задачей, от решения которой может зависеть успех всего процесса управления риском. Однако ее может быть недостаточно для этого, или даже она может совсем отсутствовать, что усложняет проведение риск-менеджмента;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4604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78106" y="556990"/>
            <a:ext cx="9834282" cy="5019131"/>
          </a:xfrm>
          <a:prstGeom prst="rect">
            <a:avLst/>
          </a:prstGeom>
        </p:spPr>
        <p:txBody>
          <a:bodyPr wrap="square">
            <a:spAutoFit/>
          </a:bodyPr>
          <a:lstStyle/>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документация. Состав и структура документов могут существенно различаться для разных видов бизнеса и объектов, подверженных риску. Кроме того, документация может содержать информацию о различных аспектах деятельности фирмы (финансовая, техническая и другие виды документации), так что с ее помощью будут анализироваться разнородные риски. Документы могут служить источником как количественных данных (статистики), так и качественной информации. Правильно организованный документооборот в фирме будет являться важным аспектом эффективного процесса управления риском;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6949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3975" y="1054531"/>
            <a:ext cx="10210801" cy="5019131"/>
          </a:xfrm>
          <a:prstGeom prst="rect">
            <a:avLst/>
          </a:prstGeom>
        </p:spPr>
        <p:txBody>
          <a:bodyPr wrap="square">
            <a:spAutoFit/>
          </a:bodyPr>
          <a:lstStyle/>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описание произошедших аварий. Данный источник информации важен для формирования стандартных (стереотипных) процедур принятия решений при возникновении соответствующих неблагоприятных событий. В подобной ситуации легко учесть ее специфику путем внесения необходимых изменений в соответствующую стандартную процедуру. Фактически такие описания позволяют реализовать сценарный подход в управлении риском. Кроме того, описание аварий служит хорошим источником качественной информации о реализации риска и его возможных последствиях, что важно для идентификации и анализа рисков;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6959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30188" y="866489"/>
            <a:ext cx="10210800" cy="4465133"/>
          </a:xfrm>
          <a:prstGeom prst="rect">
            <a:avLst/>
          </a:prstGeom>
        </p:spPr>
        <p:txBody>
          <a:bodyPr wrap="square">
            <a:spAutoFit/>
          </a:bodyPr>
          <a:lstStyle/>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инспекции и экспертизы. Этот источник информации позволяет сочетать изучение конкретного объекта, подверженного риску, и опыта эксперта (инспектора), который бывает сложно формализовать при анализе других источников. Результаты инспекции или экспертизы наиболее адекватны целям и задачам процесса управления рисками, включая этап их идентификации и анализа. Однако препятствием для более широкого использования данного источника является его достаточно высокая стоимость.</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9710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0528" y="340529"/>
            <a:ext cx="10062883" cy="6555641"/>
          </a:xfrm>
          <a:prstGeom prst="rect">
            <a:avLst/>
          </a:prstGeom>
        </p:spPr>
        <p:txBody>
          <a:bodyPr wrap="square">
            <a:spAutoFit/>
          </a:bodyPr>
          <a:lstStyle/>
          <a:p>
            <a:pPr algn="ctr">
              <a:lnSpc>
                <a:spcPct val="150000"/>
              </a:lnSpc>
              <a:spcAft>
                <a:spcPts val="0"/>
              </a:spcAft>
            </a:pPr>
            <a:r>
              <a:rPr lang="ru-RU" sz="2000" b="1" dirty="0">
                <a:latin typeface="Times New Roman" panose="02020603050405020304" pitchFamily="18" charset="0"/>
                <a:ea typeface="Calibri" panose="020F0502020204030204" pitchFamily="34" charset="0"/>
                <a:cs typeface="Times New Roman" panose="02020603050405020304" pitchFamily="18" charset="0"/>
              </a:rPr>
              <a:t>6. Информационная система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Информация играет ключевую роль в процессе управления рисками. Своевременное предоставление лицу, принимающему решения, всей необходимой информации является важным условием функционирования системы управления риском.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При этом требования к информации состоят в следующем: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ее состав и содержание должны быть согласованы с организационной структурой системы управления риском;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поступление информации на все уровни такой структуры должно быть оперативным;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объем данных, необходимых для принятия решений по управлению риском, должен соответствовать их содержанию и специфике;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информация должна поступать из разных источников, что требует согласования системы управления риском с другими службами.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33117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99129" y="1330876"/>
            <a:ext cx="9793941" cy="4547527"/>
          </a:xfrm>
          <a:prstGeom prst="rect">
            <a:avLst/>
          </a:prstGeom>
        </p:spPr>
        <p:txBody>
          <a:bodyPr wrap="square">
            <a:spAutoFit/>
          </a:bodyPr>
          <a:lstStyle/>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Из перечисленных требований следует, что информация, необходимая для управления риском, разнообразна, ее состав и объем могут существенно варьироваться, а доступ к ней должен быть достаточно оперативным. Все эти требования могут быть выполнены только тогда, когда для получения и обработки соответствующей информации используются информационные технологии.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143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16741" y="381742"/>
            <a:ext cx="10076330" cy="6186309"/>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Основной целью идентификации и анализа рисков является формирование у лиц, принимающих решения, целостной картины рисков, угрожающих бизнесу фирмы, жизни и здоровью ее сотрудников, имущественным интересам владельцев (акционеров), обязательствам, возникающим в процессе взаимоотношений с клиентами и другими </a:t>
            </a:r>
            <a:r>
              <a:rPr lang="ru-RU" sz="2400" dirty="0" err="1">
                <a:latin typeface="Times New Roman" panose="02020603050405020304" pitchFamily="18" charset="0"/>
                <a:ea typeface="Calibri" panose="020F0502020204030204" pitchFamily="34" charset="0"/>
                <a:cs typeface="Times New Roman" panose="02020603050405020304" pitchFamily="18" charset="0"/>
              </a:rPr>
              <a:t>контр-агентами</a:t>
            </a:r>
            <a:r>
              <a:rPr lang="ru-RU" sz="2400" dirty="0">
                <a:latin typeface="Times New Roman" panose="02020603050405020304" pitchFamily="18" charset="0"/>
                <a:ea typeface="Calibri" panose="020F0502020204030204" pitchFamily="34" charset="0"/>
                <a:cs typeface="Times New Roman" panose="02020603050405020304" pitchFamily="18" charset="0"/>
              </a:rPr>
              <a:t>, правам третьих лиц и т. п.</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В данном случае важен не только перечень рисков, но и понимание менеджерами того, как эти риски могут повлиять на деятельность фирмы и насколько серьезными могут быть последствия. В результате такого исследования будет правильно организована система управления рисками, которая обеспечит приемлемый уровень защиты фирмы от этих рисков.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1557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2"/>
          <a:stretch>
            <a:fillRect/>
          </a:stretch>
        </p:blipFill>
        <p:spPr>
          <a:xfrm>
            <a:off x="2346791" y="292473"/>
            <a:ext cx="8343620" cy="5597338"/>
          </a:xfrm>
          <a:prstGeom prst="rect">
            <a:avLst/>
          </a:prstGeom>
        </p:spPr>
      </p:pic>
      <p:sp>
        <p:nvSpPr>
          <p:cNvPr id="4" name="Прямоугольник 3"/>
          <p:cNvSpPr/>
          <p:nvPr/>
        </p:nvSpPr>
        <p:spPr>
          <a:xfrm>
            <a:off x="1788459" y="5889811"/>
            <a:ext cx="8673353" cy="463397"/>
          </a:xfrm>
          <a:prstGeom prst="rect">
            <a:avLst/>
          </a:prstGeom>
        </p:spPr>
        <p:txBody>
          <a:bodyPr wrap="square">
            <a:spAutoFit/>
          </a:bodyPr>
          <a:lstStyle/>
          <a:p>
            <a:pPr algn="ctr">
              <a:lnSpc>
                <a:spcPct val="150000"/>
              </a:lnSpc>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Рис. 1. Информационная система</a:t>
            </a: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обслуживающая процесс управления риском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1879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9845" y="219941"/>
            <a:ext cx="10035989" cy="6639895"/>
          </a:xfrm>
          <a:prstGeom prst="rect">
            <a:avLst/>
          </a:prstGeom>
        </p:spPr>
        <p:txBody>
          <a:bodyPr wrap="square">
            <a:spAutoFit/>
          </a:bodyPr>
          <a:lstStyle/>
          <a:p>
            <a:pPr indent="449580"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Подобная информационная система должна быть частью общей информационной системы фирмы, построенной на основе локальных сетей, обмена данными с удаленными офисами и рабочими местами, а также баз данных, создаваемых и используемых в процессе ведения бизнеса. Такая подсистема сбора и обработки информации по управлению рисками будет, очевидно, строиться на тех же принципах, что и общая информационная система, т.е. учитывать следующие факторы:</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особенности архитектуры информационной технологии (ориентация на данные, на приложения или на клиентов и т.п.);</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обмен данными и согласование форматов, в первую очередь для распределенных баз данных;</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многоуровневый характер и ограничения доступа к информации по управлению риском.</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2028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0530" y="0"/>
            <a:ext cx="10170458" cy="6740307"/>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Тем не менее, такая информационная подсистема будет обладать и специфическими чертами, к которым можно отнести цели и методы обработки данных, а также отчасти некоторые особенности самой информации (в частности, учет потенциального ущерба и т. д.).</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К дополнительным преимуществам системы сбора и обработки информации можно отнести, например, следующие:</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возможность быстрого изменения классификации рисков и приоритетности решения тех или иных задач по управлению риском;</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согласование анализа риска с административной информацией (учет подразделения фирмы, привязка к проекту или сфера деятельности фирмы);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увязка анализа риска с маркетинговой информацией (данные о клиентах, операциях и т. д.);</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5350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953" y="448541"/>
            <a:ext cx="10278036" cy="6132063"/>
          </a:xfrm>
          <a:prstGeom prst="rect">
            <a:avLst/>
          </a:prstGeom>
        </p:spPr>
        <p:txBody>
          <a:bodyPr wrap="square">
            <a:spAutoFit/>
          </a:bodyPr>
          <a:lstStyle/>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взаимосвязь анализа риска с экономической и финансовой информацией (степень влияния риска на денежные потоки, привязка к центрам получения прибыли и затрат);</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возможность оценки риска на разных уровнях (фирма в целом – подразделение) и в соответствии с различными методиками, что сделает процесс управления риском более гибким за счет учета интересов разных работников и менеджеров фирмы;</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обеспечение интеграции различных аспектов управления риском (количественной и качественной оценки рисков, анализа и выбора методов управления риском, определения эффективности этих методов и т. п.);</a:t>
            </a:r>
            <a:endParaRPr lang="ru-RU"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200" dirty="0">
                <a:latin typeface="Times New Roman" panose="02020603050405020304" pitchFamily="18" charset="0"/>
                <a:ea typeface="Calibri" panose="020F0502020204030204" pitchFamily="34" charset="0"/>
                <a:cs typeface="Times New Roman" panose="02020603050405020304" pitchFamily="18" charset="0"/>
              </a:rPr>
              <a:t>• облегчение процесса аудита и контроля реализации программы управления риском, а также соответствия тех или иных мероприятий необходимым ограничениям (юридическим, бюджетным и т. д.).</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432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4317" y="219069"/>
            <a:ext cx="10130118" cy="6555641"/>
          </a:xfrm>
          <a:prstGeom prst="rect">
            <a:avLst/>
          </a:prstGeom>
        </p:spPr>
        <p:txBody>
          <a:bodyPr wrap="square">
            <a:spAutoFit/>
          </a:bodyPr>
          <a:lstStyle/>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Таким образом, применение информационных технологий по сравнению с бумажной информацией в процессе риск-менеджмента имеет явные достоинства, потому что оно делает систему управления риском более эффективной и гибкой.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Вместе с тем использование информационных технологий связано с определенными недостатками, среди которых следует назвать следующие: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система управления риском сама становится более уязвимой для некоторых рисков (например, невозможно осуществлять управление риском при аварии локальной сети);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стоимость сбора и обработки информации повышается (из-за необходимости покупки дополнительного дорогостоящего оборудования, программного обеспечения, повышения квалификации сотрудников и т. д.);</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применение информационных технологий в менеджменте требует наличия достаточно формализованных процессов принятия решений, а это может быть некоторым препятствием при решении проблем в условиях форс-мажорных обстоятельств (что и является одной из задач системы управления риском).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700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30187" y="745030"/>
            <a:ext cx="10224247" cy="5632311"/>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Идентификация и анализ рисков предполагает проведение качественного, а затем и количественного изучения рисков, с которыми сталкивается фирма.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Качественный анализ</a:t>
            </a:r>
            <a:r>
              <a:rPr lang="ru-RU" sz="2400" dirty="0">
                <a:latin typeface="Times New Roman" panose="02020603050405020304" pitchFamily="18" charset="0"/>
                <a:ea typeface="Calibri" panose="020F0502020204030204" pitchFamily="34" charset="0"/>
                <a:cs typeface="Times New Roman" panose="02020603050405020304" pitchFamily="18" charset="0"/>
              </a:rPr>
              <a:t> предполагает обнаружение рисков, исследование их особенностей, выявление последствий реализации соответствующих рисков в форме экономического ущерба, раскрытие источников информации относительно каждого риска. На данной стадии проводится подробная классификация выявленных рисков. В результате этого у менеджера по рискам возникает понимание круга проблем, с которыми придется столкнуться в процессе риск-менеджмента.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040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7763" y="758696"/>
            <a:ext cx="10089777" cy="5573129"/>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Предварительным шагом стадии </a:t>
            </a:r>
            <a:r>
              <a:rPr lang="ru-RU" sz="2400" b="1" dirty="0">
                <a:latin typeface="Times New Roman" panose="02020603050405020304" pitchFamily="18" charset="0"/>
                <a:ea typeface="Calibri" panose="020F0502020204030204" pitchFamily="34" charset="0"/>
                <a:cs typeface="Times New Roman" panose="02020603050405020304" pitchFamily="18" charset="0"/>
              </a:rPr>
              <a:t>количественной оценки рисков</a:t>
            </a:r>
            <a:r>
              <a:rPr lang="ru-RU" sz="2400" dirty="0">
                <a:latin typeface="Times New Roman" panose="02020603050405020304" pitchFamily="18" charset="0"/>
                <a:ea typeface="Calibri" panose="020F0502020204030204" pitchFamily="34" charset="0"/>
                <a:cs typeface="Times New Roman" panose="02020603050405020304" pitchFamily="18" charset="0"/>
              </a:rPr>
              <a:t> является получение информации о них. Такая информация должна содержать следующие данные, необходимые для оценки степени предсказуемости риска: частота (вероятность) возникновения и размер убытков, т.е. распределение ущерба, а также другие характеристики, которые требуются для дальнейшего анализа рисков. Правильность всех последующих решений будет зависеть от того, удастся ли собрать необходимые качественные данные в нужном объеме. Поэтому определение степени доверия к разным источникам информации представляет собой важный аспект этого шага.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3846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7764" y="247924"/>
            <a:ext cx="9955306" cy="6486519"/>
          </a:xfrm>
          <a:prstGeom prst="rect">
            <a:avLst/>
          </a:prstGeom>
        </p:spPr>
        <p:txBody>
          <a:bodyPr wrap="square">
            <a:spAutoFit/>
          </a:bodyPr>
          <a:lstStyle/>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Основной шаг стадии количественной оценки рисков – обработка собранных данных. Она должна обслуживать цели последующего процесса принятия решений по управлению риском. Для выявления факторов риска и степени их воздействия могут быть использованы различные методы статистической обработки данных, в том числе корреляционный дисперсионный анализ, анализ временных рядов, факторный анализ и другие методы многомерной классификации, а также математическое моделирование, включая имитационное.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798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3976" y="1552943"/>
            <a:ext cx="10157012" cy="3901196"/>
          </a:xfrm>
          <a:prstGeom prst="rect">
            <a:avLst/>
          </a:prstGeom>
        </p:spPr>
        <p:txBody>
          <a:bodyPr wrap="square">
            <a:spAutoFit/>
          </a:bodyPr>
          <a:lstStyle/>
          <a:p>
            <a:pPr indent="449580" algn="just">
              <a:lnSpc>
                <a:spcPct val="150000"/>
              </a:lnSpc>
              <a:spcAft>
                <a:spcPts val="0"/>
              </a:spcAft>
            </a:pPr>
            <a:r>
              <a:rPr lang="ru-RU" sz="2800" dirty="0">
                <a:latin typeface="Times New Roman" panose="02020603050405020304" pitchFamily="18" charset="0"/>
                <a:ea typeface="Calibri" panose="020F0502020204030204" pitchFamily="34" charset="0"/>
                <a:cs typeface="Times New Roman" panose="02020603050405020304" pitchFamily="18" charset="0"/>
              </a:rPr>
              <a:t>При необходимости статистический анализ может быть использован для подтверждения некоторых выводов предшествующей стадии, когда качественного анализа для этого недостаточно. Например, если качественной информации не хватает для проведения подробной классификации рисков, то можно провести процедуру многомерной классификации.</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597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4317" y="489318"/>
            <a:ext cx="10049436" cy="6186309"/>
          </a:xfrm>
          <a:prstGeom prst="rect">
            <a:avLst/>
          </a:prstGeom>
        </p:spPr>
        <p:txBody>
          <a:bodyPr wrap="square">
            <a:spAutoFit/>
          </a:bodyPr>
          <a:lstStyle/>
          <a:p>
            <a:pPr algn="ctr">
              <a:lnSpc>
                <a:spcPct val="150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2. Этапы идентификации и анализа рисков</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Можно предложить множество критериев для выделения этапов процесса идентификации и анализа рисков. Наиболее распространенным является степень подробности исследования риска. В соответствии с ней можно выделить следующие этапы:</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осмысление риска, т.е. качественный анализ, сопровождаемый исследованием структурных характеристик риска (опасность – подверженность риску – уязвимость). Это очень важный этап, так как он определяет, с чем столкнется в дальнейшем менеджер по рискам, и тем самым задает границы принятия решений в процессе риск-менеджмента;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1801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9847" y="731583"/>
            <a:ext cx="10157012" cy="5632311"/>
          </a:xfrm>
          <a:prstGeom prst="rect">
            <a:avLst/>
          </a:prstGeom>
        </p:spPr>
        <p:txBody>
          <a:bodyPr wrap="square">
            <a:spAutoFit/>
          </a:bodyPr>
          <a:lstStyle/>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анализ конкретных причин возникновения неблагоприятных событий и их отрицательных последствий. Данный этап представляет собой подробное изучение отдельных рисков (причинно-следственные связи между факторами риска, возникновением неблагоприятных событий и вызванным ими появлением ущерба). Такое исследование обеспечивает основу для принятия решений в рамках управления риском;</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комплексный анализ рисков. Указанный этап предполагает изучение всей совокупности рисков в целом, что дает цельную, комплексную картину рисков, с которыми сталкивается фирма. Это позволяет проводить единую политику по управлению риском.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5671300"/>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2327</Words>
  <Application>Microsoft Office PowerPoint</Application>
  <PresentationFormat>Произвольный</PresentationFormat>
  <Paragraphs>81</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Антон Назаренко</dc:creator>
  <cp:lastModifiedBy>инна</cp:lastModifiedBy>
  <cp:revision>4</cp:revision>
  <dcterms:created xsi:type="dcterms:W3CDTF">2016-01-21T09:06:38Z</dcterms:created>
  <dcterms:modified xsi:type="dcterms:W3CDTF">2021-11-23T08:37:45Z</dcterms:modified>
</cp:coreProperties>
</file>